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5" r:id="rId3"/>
    <p:sldId id="278" r:id="rId4"/>
    <p:sldId id="305" r:id="rId5"/>
    <p:sldId id="299" r:id="rId6"/>
    <p:sldId id="302" r:id="rId7"/>
    <p:sldId id="307" r:id="rId8"/>
    <p:sldId id="300" r:id="rId9"/>
    <p:sldId id="308" r:id="rId10"/>
    <p:sldId id="306" r:id="rId11"/>
    <p:sldId id="310" r:id="rId12"/>
    <p:sldId id="303" r:id="rId13"/>
    <p:sldId id="298" r:id="rId14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83C"/>
    <a:srgbClr val="6D8838"/>
    <a:srgbClr val="4F81BD"/>
    <a:srgbClr val="A0CA4A"/>
    <a:srgbClr val="D4DBE9"/>
    <a:srgbClr val="E0D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85834" autoAdjust="0"/>
  </p:normalViewPr>
  <p:slideViewPr>
    <p:cSldViewPr snapToGrid="0" snapToObjects="1" showGuides="1">
      <p:cViewPr varScale="1">
        <p:scale>
          <a:sx n="143" d="100"/>
          <a:sy n="143" d="100"/>
        </p:scale>
        <p:origin x="1458" y="114"/>
      </p:cViewPr>
      <p:guideLst>
        <p:guide orient="horz" pos="1677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57E6B-B062-4CB4-9901-EAB25D930561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163D81E-7A99-4251-B4FC-D807DADE97F0}">
      <dgm:prSet phldrT="[Text]"/>
      <dgm:spPr/>
      <dgm:t>
        <a:bodyPr/>
        <a:lstStyle/>
        <a:p>
          <a:r>
            <a:rPr lang="en-US" dirty="0"/>
            <a:t>Preprocessing</a:t>
          </a:r>
        </a:p>
      </dgm:t>
    </dgm:pt>
    <dgm:pt modelId="{244502A3-DE2E-4729-9D99-33BE09D09A0D}" type="parTrans" cxnId="{7D190FD6-4863-490D-BEB8-D5DE7E20985A}">
      <dgm:prSet/>
      <dgm:spPr/>
      <dgm:t>
        <a:bodyPr/>
        <a:lstStyle/>
        <a:p>
          <a:endParaRPr lang="en-US"/>
        </a:p>
      </dgm:t>
    </dgm:pt>
    <dgm:pt modelId="{A297E1BA-D6C0-4531-8560-24F01CA7079A}" type="sibTrans" cxnId="{7D190FD6-4863-490D-BEB8-D5DE7E20985A}">
      <dgm:prSet/>
      <dgm:spPr/>
      <dgm:t>
        <a:bodyPr/>
        <a:lstStyle/>
        <a:p>
          <a:endParaRPr lang="en-US"/>
        </a:p>
      </dgm:t>
    </dgm:pt>
    <dgm:pt modelId="{D8F7FB1A-0D6E-4983-9664-7BFEA1C6F961}">
      <dgm:prSet phldrT="[Text]"/>
      <dgm:spPr/>
      <dgm:t>
        <a:bodyPr/>
        <a:lstStyle/>
        <a:p>
          <a:r>
            <a:rPr lang="en-US" dirty="0"/>
            <a:t>Training</a:t>
          </a:r>
        </a:p>
      </dgm:t>
    </dgm:pt>
    <dgm:pt modelId="{64649A45-25DF-4438-A62C-2FD0D97054F4}" type="parTrans" cxnId="{D69B1D7E-C5F3-4FD5-9489-954C47C76DA5}">
      <dgm:prSet/>
      <dgm:spPr/>
      <dgm:t>
        <a:bodyPr/>
        <a:lstStyle/>
        <a:p>
          <a:endParaRPr lang="en-US"/>
        </a:p>
      </dgm:t>
    </dgm:pt>
    <dgm:pt modelId="{6A42FD6C-B004-48C1-A9A0-21D4C225C45F}" type="sibTrans" cxnId="{D69B1D7E-C5F3-4FD5-9489-954C47C76DA5}">
      <dgm:prSet/>
      <dgm:spPr/>
      <dgm:t>
        <a:bodyPr/>
        <a:lstStyle/>
        <a:p>
          <a:endParaRPr lang="en-US"/>
        </a:p>
      </dgm:t>
    </dgm:pt>
    <dgm:pt modelId="{DEC727C2-7344-4B22-A93F-073763A1FA20}">
      <dgm:prSet phldrT="[Text]"/>
      <dgm:spPr/>
      <dgm:t>
        <a:bodyPr/>
        <a:lstStyle/>
        <a:p>
          <a:r>
            <a:rPr lang="en-US" dirty="0"/>
            <a:t>Post- processing</a:t>
          </a:r>
        </a:p>
      </dgm:t>
    </dgm:pt>
    <dgm:pt modelId="{62467614-53AB-4092-9BDE-6CC131710004}" type="parTrans" cxnId="{B952F924-FBB2-490E-9BE6-AD85F2D08542}">
      <dgm:prSet/>
      <dgm:spPr/>
      <dgm:t>
        <a:bodyPr/>
        <a:lstStyle/>
        <a:p>
          <a:endParaRPr lang="en-US"/>
        </a:p>
      </dgm:t>
    </dgm:pt>
    <dgm:pt modelId="{59D512F3-412A-4FB0-88EE-F50CE0648FF1}" type="sibTrans" cxnId="{B952F924-FBB2-490E-9BE6-AD85F2D08542}">
      <dgm:prSet/>
      <dgm:spPr/>
      <dgm:t>
        <a:bodyPr/>
        <a:lstStyle/>
        <a:p>
          <a:endParaRPr lang="en-US"/>
        </a:p>
      </dgm:t>
    </dgm:pt>
    <dgm:pt modelId="{676AEDAD-1E73-4BF7-AA98-2BD153A1EFE9}" type="pres">
      <dgm:prSet presAssocID="{62657E6B-B062-4CB4-9901-EAB25D930561}" presName="Name0" presStyleCnt="0">
        <dgm:presLayoutVars>
          <dgm:dir/>
          <dgm:animLvl val="lvl"/>
          <dgm:resizeHandles val="exact"/>
        </dgm:presLayoutVars>
      </dgm:prSet>
      <dgm:spPr/>
    </dgm:pt>
    <dgm:pt modelId="{049E9A88-74C5-4752-9034-9733C3B74DBD}" type="pres">
      <dgm:prSet presAssocID="{9163D81E-7A99-4251-B4FC-D807DADE97F0}" presName="parTxOnly" presStyleLbl="node1" presStyleIdx="0" presStyleCnt="3" custLinFactNeighborY="-81550">
        <dgm:presLayoutVars>
          <dgm:chMax val="0"/>
          <dgm:chPref val="0"/>
          <dgm:bulletEnabled val="1"/>
        </dgm:presLayoutVars>
      </dgm:prSet>
      <dgm:spPr/>
    </dgm:pt>
    <dgm:pt modelId="{651EE1DD-4515-435B-ABF7-937D7E8C3FDA}" type="pres">
      <dgm:prSet presAssocID="{A297E1BA-D6C0-4531-8560-24F01CA7079A}" presName="parTxOnlySpace" presStyleCnt="0"/>
      <dgm:spPr/>
    </dgm:pt>
    <dgm:pt modelId="{D83AA08A-03A5-473C-B167-D43669BFD7DE}" type="pres">
      <dgm:prSet presAssocID="{D8F7FB1A-0D6E-4983-9664-7BFEA1C6F9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F2768CF-A4F6-4B6C-8B46-847B9DE71D4A}" type="pres">
      <dgm:prSet presAssocID="{6A42FD6C-B004-48C1-A9A0-21D4C225C45F}" presName="parTxOnlySpace" presStyleCnt="0"/>
      <dgm:spPr/>
    </dgm:pt>
    <dgm:pt modelId="{DDA525F1-B55C-4064-BB88-92DF2F4969F7}" type="pres">
      <dgm:prSet presAssocID="{DEC727C2-7344-4B22-A93F-073763A1FA20}" presName="parTxOnly" presStyleLbl="node1" presStyleIdx="2" presStyleCnt="3" custLinFactNeighborY="85803">
        <dgm:presLayoutVars>
          <dgm:chMax val="0"/>
          <dgm:chPref val="0"/>
          <dgm:bulletEnabled val="1"/>
        </dgm:presLayoutVars>
      </dgm:prSet>
      <dgm:spPr/>
    </dgm:pt>
  </dgm:ptLst>
  <dgm:cxnLst>
    <dgm:cxn modelId="{A02C4CD1-DE8F-4A25-BABE-8CCC34E4D6CD}" type="presOf" srcId="{9163D81E-7A99-4251-B4FC-D807DADE97F0}" destId="{049E9A88-74C5-4752-9034-9733C3B74DBD}" srcOrd="0" destOrd="0" presId="urn:microsoft.com/office/officeart/2005/8/layout/chevron1"/>
    <dgm:cxn modelId="{7D190FD6-4863-490D-BEB8-D5DE7E20985A}" srcId="{62657E6B-B062-4CB4-9901-EAB25D930561}" destId="{9163D81E-7A99-4251-B4FC-D807DADE97F0}" srcOrd="0" destOrd="0" parTransId="{244502A3-DE2E-4729-9D99-33BE09D09A0D}" sibTransId="{A297E1BA-D6C0-4531-8560-24F01CA7079A}"/>
    <dgm:cxn modelId="{D69B1D7E-C5F3-4FD5-9489-954C47C76DA5}" srcId="{62657E6B-B062-4CB4-9901-EAB25D930561}" destId="{D8F7FB1A-0D6E-4983-9664-7BFEA1C6F961}" srcOrd="1" destOrd="0" parTransId="{64649A45-25DF-4438-A62C-2FD0D97054F4}" sibTransId="{6A42FD6C-B004-48C1-A9A0-21D4C225C45F}"/>
    <dgm:cxn modelId="{B952F924-FBB2-490E-9BE6-AD85F2D08542}" srcId="{62657E6B-B062-4CB4-9901-EAB25D930561}" destId="{DEC727C2-7344-4B22-A93F-073763A1FA20}" srcOrd="2" destOrd="0" parTransId="{62467614-53AB-4092-9BDE-6CC131710004}" sibTransId="{59D512F3-412A-4FB0-88EE-F50CE0648FF1}"/>
    <dgm:cxn modelId="{D66B02B2-DCF8-49CF-947F-F0C119FA233F}" type="presOf" srcId="{DEC727C2-7344-4B22-A93F-073763A1FA20}" destId="{DDA525F1-B55C-4064-BB88-92DF2F4969F7}" srcOrd="0" destOrd="0" presId="urn:microsoft.com/office/officeart/2005/8/layout/chevron1"/>
    <dgm:cxn modelId="{77B0D945-C44E-4C6D-B38A-7A263154BC1C}" type="presOf" srcId="{D8F7FB1A-0D6E-4983-9664-7BFEA1C6F961}" destId="{D83AA08A-03A5-473C-B167-D43669BFD7DE}" srcOrd="0" destOrd="0" presId="urn:microsoft.com/office/officeart/2005/8/layout/chevron1"/>
    <dgm:cxn modelId="{664E98BD-EC55-4E76-9F18-9865BB37FC1A}" type="presOf" srcId="{62657E6B-B062-4CB4-9901-EAB25D930561}" destId="{676AEDAD-1E73-4BF7-AA98-2BD153A1EFE9}" srcOrd="0" destOrd="0" presId="urn:microsoft.com/office/officeart/2005/8/layout/chevron1"/>
    <dgm:cxn modelId="{42B1596E-7CA6-4DB6-9A4B-633ABCB61921}" type="presParOf" srcId="{676AEDAD-1E73-4BF7-AA98-2BD153A1EFE9}" destId="{049E9A88-74C5-4752-9034-9733C3B74DBD}" srcOrd="0" destOrd="0" presId="urn:microsoft.com/office/officeart/2005/8/layout/chevron1"/>
    <dgm:cxn modelId="{5D4CF0D5-D779-4FAD-92F3-5ABCF33A6EBA}" type="presParOf" srcId="{676AEDAD-1E73-4BF7-AA98-2BD153A1EFE9}" destId="{651EE1DD-4515-435B-ABF7-937D7E8C3FDA}" srcOrd="1" destOrd="0" presId="urn:microsoft.com/office/officeart/2005/8/layout/chevron1"/>
    <dgm:cxn modelId="{28E27BF8-C2E6-4E02-9E9A-6F1F7AE134D3}" type="presParOf" srcId="{676AEDAD-1E73-4BF7-AA98-2BD153A1EFE9}" destId="{D83AA08A-03A5-473C-B167-D43669BFD7DE}" srcOrd="2" destOrd="0" presId="urn:microsoft.com/office/officeart/2005/8/layout/chevron1"/>
    <dgm:cxn modelId="{407F1392-7E6C-4311-B6B8-595B3DFF3EA2}" type="presParOf" srcId="{676AEDAD-1E73-4BF7-AA98-2BD153A1EFE9}" destId="{1F2768CF-A4F6-4B6C-8B46-847B9DE71D4A}" srcOrd="3" destOrd="0" presId="urn:microsoft.com/office/officeart/2005/8/layout/chevron1"/>
    <dgm:cxn modelId="{C75A8BC3-88C8-40B4-9BFD-F896C8CE4187}" type="presParOf" srcId="{676AEDAD-1E73-4BF7-AA98-2BD153A1EFE9}" destId="{DDA525F1-B55C-4064-BB88-92DF2F4969F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657E6B-B062-4CB4-9901-EAB25D930561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163D81E-7A99-4251-B4FC-D807DADE97F0}">
      <dgm:prSet phldrT="[Text]"/>
      <dgm:spPr/>
      <dgm:t>
        <a:bodyPr/>
        <a:lstStyle/>
        <a:p>
          <a:r>
            <a:rPr lang="en-US" dirty="0"/>
            <a:t>Preprocessing</a:t>
          </a:r>
        </a:p>
      </dgm:t>
    </dgm:pt>
    <dgm:pt modelId="{244502A3-DE2E-4729-9D99-33BE09D09A0D}" type="parTrans" cxnId="{7D190FD6-4863-490D-BEB8-D5DE7E20985A}">
      <dgm:prSet/>
      <dgm:spPr/>
      <dgm:t>
        <a:bodyPr/>
        <a:lstStyle/>
        <a:p>
          <a:endParaRPr lang="en-US"/>
        </a:p>
      </dgm:t>
    </dgm:pt>
    <dgm:pt modelId="{A297E1BA-D6C0-4531-8560-24F01CA7079A}" type="sibTrans" cxnId="{7D190FD6-4863-490D-BEB8-D5DE7E20985A}">
      <dgm:prSet/>
      <dgm:spPr/>
      <dgm:t>
        <a:bodyPr/>
        <a:lstStyle/>
        <a:p>
          <a:endParaRPr lang="en-US"/>
        </a:p>
      </dgm:t>
    </dgm:pt>
    <dgm:pt modelId="{D8F7FB1A-0D6E-4983-9664-7BFEA1C6F961}">
      <dgm:prSet phldrT="[Text]"/>
      <dgm:spPr/>
      <dgm:t>
        <a:bodyPr/>
        <a:lstStyle/>
        <a:p>
          <a:r>
            <a:rPr lang="en-US" dirty="0"/>
            <a:t>Training</a:t>
          </a:r>
        </a:p>
      </dgm:t>
    </dgm:pt>
    <dgm:pt modelId="{64649A45-25DF-4438-A62C-2FD0D97054F4}" type="parTrans" cxnId="{D69B1D7E-C5F3-4FD5-9489-954C47C76DA5}">
      <dgm:prSet/>
      <dgm:spPr/>
      <dgm:t>
        <a:bodyPr/>
        <a:lstStyle/>
        <a:p>
          <a:endParaRPr lang="en-US"/>
        </a:p>
      </dgm:t>
    </dgm:pt>
    <dgm:pt modelId="{6A42FD6C-B004-48C1-A9A0-21D4C225C45F}" type="sibTrans" cxnId="{D69B1D7E-C5F3-4FD5-9489-954C47C76DA5}">
      <dgm:prSet/>
      <dgm:spPr/>
      <dgm:t>
        <a:bodyPr/>
        <a:lstStyle/>
        <a:p>
          <a:endParaRPr lang="en-US"/>
        </a:p>
      </dgm:t>
    </dgm:pt>
    <dgm:pt modelId="{DEC727C2-7344-4B22-A93F-073763A1FA20}">
      <dgm:prSet phldrT="[Text]"/>
      <dgm:spPr/>
      <dgm:t>
        <a:bodyPr/>
        <a:lstStyle/>
        <a:p>
          <a:r>
            <a:rPr lang="en-US" dirty="0"/>
            <a:t>Post- processing</a:t>
          </a:r>
        </a:p>
      </dgm:t>
    </dgm:pt>
    <dgm:pt modelId="{62467614-53AB-4092-9BDE-6CC131710004}" type="parTrans" cxnId="{B952F924-FBB2-490E-9BE6-AD85F2D08542}">
      <dgm:prSet/>
      <dgm:spPr/>
      <dgm:t>
        <a:bodyPr/>
        <a:lstStyle/>
        <a:p>
          <a:endParaRPr lang="en-US"/>
        </a:p>
      </dgm:t>
    </dgm:pt>
    <dgm:pt modelId="{59D512F3-412A-4FB0-88EE-F50CE0648FF1}" type="sibTrans" cxnId="{B952F924-FBB2-490E-9BE6-AD85F2D08542}">
      <dgm:prSet/>
      <dgm:spPr/>
      <dgm:t>
        <a:bodyPr/>
        <a:lstStyle/>
        <a:p>
          <a:endParaRPr lang="en-US"/>
        </a:p>
      </dgm:t>
    </dgm:pt>
    <dgm:pt modelId="{676AEDAD-1E73-4BF7-AA98-2BD153A1EFE9}" type="pres">
      <dgm:prSet presAssocID="{62657E6B-B062-4CB4-9901-EAB25D930561}" presName="Name0" presStyleCnt="0">
        <dgm:presLayoutVars>
          <dgm:dir/>
          <dgm:animLvl val="lvl"/>
          <dgm:resizeHandles val="exact"/>
        </dgm:presLayoutVars>
      </dgm:prSet>
      <dgm:spPr/>
    </dgm:pt>
    <dgm:pt modelId="{049E9A88-74C5-4752-9034-9733C3B74DBD}" type="pres">
      <dgm:prSet presAssocID="{9163D81E-7A99-4251-B4FC-D807DADE97F0}" presName="parTxOnly" presStyleLbl="node1" presStyleIdx="0" presStyleCnt="3" custLinFactNeighborY="-81550">
        <dgm:presLayoutVars>
          <dgm:chMax val="0"/>
          <dgm:chPref val="0"/>
          <dgm:bulletEnabled val="1"/>
        </dgm:presLayoutVars>
      </dgm:prSet>
      <dgm:spPr/>
    </dgm:pt>
    <dgm:pt modelId="{651EE1DD-4515-435B-ABF7-937D7E8C3FDA}" type="pres">
      <dgm:prSet presAssocID="{A297E1BA-D6C0-4531-8560-24F01CA7079A}" presName="parTxOnlySpace" presStyleCnt="0"/>
      <dgm:spPr/>
    </dgm:pt>
    <dgm:pt modelId="{D83AA08A-03A5-473C-B167-D43669BFD7DE}" type="pres">
      <dgm:prSet presAssocID="{D8F7FB1A-0D6E-4983-9664-7BFEA1C6F9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F2768CF-A4F6-4B6C-8B46-847B9DE71D4A}" type="pres">
      <dgm:prSet presAssocID="{6A42FD6C-B004-48C1-A9A0-21D4C225C45F}" presName="parTxOnlySpace" presStyleCnt="0"/>
      <dgm:spPr/>
    </dgm:pt>
    <dgm:pt modelId="{DDA525F1-B55C-4064-BB88-92DF2F4969F7}" type="pres">
      <dgm:prSet presAssocID="{DEC727C2-7344-4B22-A93F-073763A1FA20}" presName="parTxOnly" presStyleLbl="node1" presStyleIdx="2" presStyleCnt="3" custLinFactNeighborY="85803">
        <dgm:presLayoutVars>
          <dgm:chMax val="0"/>
          <dgm:chPref val="0"/>
          <dgm:bulletEnabled val="1"/>
        </dgm:presLayoutVars>
      </dgm:prSet>
      <dgm:spPr/>
    </dgm:pt>
  </dgm:ptLst>
  <dgm:cxnLst>
    <dgm:cxn modelId="{A02C4CD1-DE8F-4A25-BABE-8CCC34E4D6CD}" type="presOf" srcId="{9163D81E-7A99-4251-B4FC-D807DADE97F0}" destId="{049E9A88-74C5-4752-9034-9733C3B74DBD}" srcOrd="0" destOrd="0" presId="urn:microsoft.com/office/officeart/2005/8/layout/chevron1"/>
    <dgm:cxn modelId="{7D190FD6-4863-490D-BEB8-D5DE7E20985A}" srcId="{62657E6B-B062-4CB4-9901-EAB25D930561}" destId="{9163D81E-7A99-4251-B4FC-D807DADE97F0}" srcOrd="0" destOrd="0" parTransId="{244502A3-DE2E-4729-9D99-33BE09D09A0D}" sibTransId="{A297E1BA-D6C0-4531-8560-24F01CA7079A}"/>
    <dgm:cxn modelId="{D69B1D7E-C5F3-4FD5-9489-954C47C76DA5}" srcId="{62657E6B-B062-4CB4-9901-EAB25D930561}" destId="{D8F7FB1A-0D6E-4983-9664-7BFEA1C6F961}" srcOrd="1" destOrd="0" parTransId="{64649A45-25DF-4438-A62C-2FD0D97054F4}" sibTransId="{6A42FD6C-B004-48C1-A9A0-21D4C225C45F}"/>
    <dgm:cxn modelId="{B952F924-FBB2-490E-9BE6-AD85F2D08542}" srcId="{62657E6B-B062-4CB4-9901-EAB25D930561}" destId="{DEC727C2-7344-4B22-A93F-073763A1FA20}" srcOrd="2" destOrd="0" parTransId="{62467614-53AB-4092-9BDE-6CC131710004}" sibTransId="{59D512F3-412A-4FB0-88EE-F50CE0648FF1}"/>
    <dgm:cxn modelId="{D66B02B2-DCF8-49CF-947F-F0C119FA233F}" type="presOf" srcId="{DEC727C2-7344-4B22-A93F-073763A1FA20}" destId="{DDA525F1-B55C-4064-BB88-92DF2F4969F7}" srcOrd="0" destOrd="0" presId="urn:microsoft.com/office/officeart/2005/8/layout/chevron1"/>
    <dgm:cxn modelId="{77B0D945-C44E-4C6D-B38A-7A263154BC1C}" type="presOf" srcId="{D8F7FB1A-0D6E-4983-9664-7BFEA1C6F961}" destId="{D83AA08A-03A5-473C-B167-D43669BFD7DE}" srcOrd="0" destOrd="0" presId="urn:microsoft.com/office/officeart/2005/8/layout/chevron1"/>
    <dgm:cxn modelId="{664E98BD-EC55-4E76-9F18-9865BB37FC1A}" type="presOf" srcId="{62657E6B-B062-4CB4-9901-EAB25D930561}" destId="{676AEDAD-1E73-4BF7-AA98-2BD153A1EFE9}" srcOrd="0" destOrd="0" presId="urn:microsoft.com/office/officeart/2005/8/layout/chevron1"/>
    <dgm:cxn modelId="{42B1596E-7CA6-4DB6-9A4B-633ABCB61921}" type="presParOf" srcId="{676AEDAD-1E73-4BF7-AA98-2BD153A1EFE9}" destId="{049E9A88-74C5-4752-9034-9733C3B74DBD}" srcOrd="0" destOrd="0" presId="urn:microsoft.com/office/officeart/2005/8/layout/chevron1"/>
    <dgm:cxn modelId="{5D4CF0D5-D779-4FAD-92F3-5ABCF33A6EBA}" type="presParOf" srcId="{676AEDAD-1E73-4BF7-AA98-2BD153A1EFE9}" destId="{651EE1DD-4515-435B-ABF7-937D7E8C3FDA}" srcOrd="1" destOrd="0" presId="urn:microsoft.com/office/officeart/2005/8/layout/chevron1"/>
    <dgm:cxn modelId="{28E27BF8-C2E6-4E02-9E9A-6F1F7AE134D3}" type="presParOf" srcId="{676AEDAD-1E73-4BF7-AA98-2BD153A1EFE9}" destId="{D83AA08A-03A5-473C-B167-D43669BFD7DE}" srcOrd="2" destOrd="0" presId="urn:microsoft.com/office/officeart/2005/8/layout/chevron1"/>
    <dgm:cxn modelId="{407F1392-7E6C-4311-B6B8-595B3DFF3EA2}" type="presParOf" srcId="{676AEDAD-1E73-4BF7-AA98-2BD153A1EFE9}" destId="{1F2768CF-A4F6-4B6C-8B46-847B9DE71D4A}" srcOrd="3" destOrd="0" presId="urn:microsoft.com/office/officeart/2005/8/layout/chevron1"/>
    <dgm:cxn modelId="{C75A8BC3-88C8-40B4-9BFD-F896C8CE4187}" type="presParOf" srcId="{676AEDAD-1E73-4BF7-AA98-2BD153A1EFE9}" destId="{DDA525F1-B55C-4064-BB88-92DF2F4969F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E9A88-74C5-4752-9034-9733C3B74DBD}">
      <dsp:nvSpPr>
        <dsp:cNvPr id="0" name=""/>
        <dsp:cNvSpPr/>
      </dsp:nvSpPr>
      <dsp:spPr>
        <a:xfrm>
          <a:off x="1931" y="449362"/>
          <a:ext cx="2352892" cy="94115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Preprocessing</a:t>
          </a:r>
        </a:p>
      </dsp:txBody>
      <dsp:txXfrm>
        <a:off x="472509" y="449362"/>
        <a:ext cx="1411736" cy="941156"/>
      </dsp:txXfrm>
    </dsp:sp>
    <dsp:sp modelId="{D83AA08A-03A5-473C-B167-D43669BFD7DE}">
      <dsp:nvSpPr>
        <dsp:cNvPr id="0" name=""/>
        <dsp:cNvSpPr/>
      </dsp:nvSpPr>
      <dsp:spPr>
        <a:xfrm>
          <a:off x="2119534" y="1216876"/>
          <a:ext cx="2352892" cy="941156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Training</a:t>
          </a:r>
        </a:p>
      </dsp:txBody>
      <dsp:txXfrm>
        <a:off x="2590112" y="1216876"/>
        <a:ext cx="1411736" cy="941156"/>
      </dsp:txXfrm>
    </dsp:sp>
    <dsp:sp modelId="{DDA525F1-B55C-4064-BB88-92DF2F4969F7}">
      <dsp:nvSpPr>
        <dsp:cNvPr id="0" name=""/>
        <dsp:cNvSpPr/>
      </dsp:nvSpPr>
      <dsp:spPr>
        <a:xfrm>
          <a:off x="4237137" y="2024416"/>
          <a:ext cx="2352892" cy="941156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Post- processing</a:t>
          </a:r>
        </a:p>
      </dsp:txBody>
      <dsp:txXfrm>
        <a:off x="4707715" y="2024416"/>
        <a:ext cx="1411736" cy="941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E9A88-74C5-4752-9034-9733C3B74DBD}">
      <dsp:nvSpPr>
        <dsp:cNvPr id="0" name=""/>
        <dsp:cNvSpPr/>
      </dsp:nvSpPr>
      <dsp:spPr>
        <a:xfrm>
          <a:off x="1931" y="449362"/>
          <a:ext cx="2352892" cy="94115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Preprocessing</a:t>
          </a:r>
        </a:p>
      </dsp:txBody>
      <dsp:txXfrm>
        <a:off x="472509" y="449362"/>
        <a:ext cx="1411736" cy="941156"/>
      </dsp:txXfrm>
    </dsp:sp>
    <dsp:sp modelId="{D83AA08A-03A5-473C-B167-D43669BFD7DE}">
      <dsp:nvSpPr>
        <dsp:cNvPr id="0" name=""/>
        <dsp:cNvSpPr/>
      </dsp:nvSpPr>
      <dsp:spPr>
        <a:xfrm>
          <a:off x="2119534" y="1216876"/>
          <a:ext cx="2352892" cy="941156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Training</a:t>
          </a:r>
        </a:p>
      </dsp:txBody>
      <dsp:txXfrm>
        <a:off x="2590112" y="1216876"/>
        <a:ext cx="1411736" cy="941156"/>
      </dsp:txXfrm>
    </dsp:sp>
    <dsp:sp modelId="{DDA525F1-B55C-4064-BB88-92DF2F4969F7}">
      <dsp:nvSpPr>
        <dsp:cNvPr id="0" name=""/>
        <dsp:cNvSpPr/>
      </dsp:nvSpPr>
      <dsp:spPr>
        <a:xfrm>
          <a:off x="4237137" y="2024416"/>
          <a:ext cx="2352892" cy="941156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Post- processing</a:t>
          </a:r>
        </a:p>
      </dsp:txBody>
      <dsp:txXfrm>
        <a:off x="4707715" y="2024416"/>
        <a:ext cx="1411736" cy="941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C3B49-F028-4D78-A11D-3A203AAC2DE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DB9A1-2BC8-48A7-8D04-4F4F2A58F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8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DB9A1-2BC8-48A7-8D04-4F4F2A58FC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64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DB9A1-2BC8-48A7-8D04-4F4F2A58FC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18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DB9A1-2BC8-48A7-8D04-4F4F2A58FC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36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DB9A1-2BC8-48A7-8D04-4F4F2A58FC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4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DB9A1-2BC8-48A7-8D04-4F4F2A58FC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6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DB9A1-2BC8-48A7-8D04-4F4F2A58FC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DB9A1-2BC8-48A7-8D04-4F4F2A58FC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DB9A1-2BC8-48A7-8D04-4F4F2A58FC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2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DB9A1-2BC8-48A7-8D04-4F4F2A58FC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53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DB9A1-2BC8-48A7-8D04-4F4F2A58FC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64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DB9A1-2BC8-48A7-8D04-4F4F2A58FC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94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DB9A1-2BC8-48A7-8D04-4F4F2A58FC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0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4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E49-3634-5C4B-BBAD-25AE3DD3306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20E5-2D1C-FD4C-B8E4-12B7FE96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6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E49-3634-5C4B-BBAD-25AE3DD3306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20E5-2D1C-FD4C-B8E4-12B7FE96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0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E49-3634-5C4B-BBAD-25AE3DD3306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20E5-2D1C-FD4C-B8E4-12B7FE96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5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E49-3634-5C4B-BBAD-25AE3DD3306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20E5-2D1C-FD4C-B8E4-12B7FE96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E49-3634-5C4B-BBAD-25AE3DD3306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20E5-2D1C-FD4C-B8E4-12B7FE96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E49-3634-5C4B-BBAD-25AE3DD3306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20E5-2D1C-FD4C-B8E4-12B7FE96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3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E49-3634-5C4B-BBAD-25AE3DD3306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20E5-2D1C-FD4C-B8E4-12B7FE96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4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E49-3634-5C4B-BBAD-25AE3DD3306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20E5-2D1C-FD4C-B8E4-12B7FE96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6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E49-3634-5C4B-BBAD-25AE3DD3306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20E5-2D1C-FD4C-B8E4-12B7FE96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1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204793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E49-3634-5C4B-BBAD-25AE3DD3306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20E5-2D1C-FD4C-B8E4-12B7FE96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4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8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E49-3634-5C4B-BBAD-25AE3DD3306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20E5-2D1C-FD4C-B8E4-12B7FE96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26E49-3634-5C4B-BBAD-25AE3DD3306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020E5-2D1C-FD4C-B8E4-12B7FE96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5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619" y="2883979"/>
            <a:ext cx="6168762" cy="151963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CAMELYON16 Challenge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Matt Berseth, NLP Logix</a:t>
            </a:r>
            <a:br>
              <a:rPr lang="en-US" dirty="0"/>
            </a:br>
            <a:r>
              <a:rPr lang="en-US" dirty="0"/>
              <a:t>Jacksonville FL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619" y="2836642"/>
            <a:ext cx="6168762" cy="1725917"/>
          </a:xfrm>
        </p:spPr>
        <p:txBody>
          <a:bodyPr>
            <a:normAutofit/>
          </a:bodyPr>
          <a:lstStyle/>
          <a:p>
            <a:br>
              <a:rPr lang="en-US" sz="1350" dirty="0"/>
            </a:br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62" y="4774303"/>
            <a:ext cx="1857375" cy="25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08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0093" y="-6148"/>
            <a:ext cx="7048221" cy="941098"/>
          </a:xfrm>
          <a:prstGeom prst="rect">
            <a:avLst/>
          </a:prstGeom>
          <a:solidFill>
            <a:srgbClr val="96C83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225264" y="134016"/>
            <a:ext cx="63323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cap="small" dirty="0"/>
              <a:t>Localization Estimate</a:t>
            </a:r>
            <a:endParaRPr lang="en-US" sz="33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62" y="4714228"/>
            <a:ext cx="1857375" cy="25003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2763472" y="1035593"/>
            <a:ext cx="4004422" cy="367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542" y="1035594"/>
            <a:ext cx="2266950" cy="1266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542" y="2452787"/>
            <a:ext cx="2228850" cy="1076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542" y="3679480"/>
            <a:ext cx="21717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6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0093" y="-19487"/>
            <a:ext cx="7048221" cy="941098"/>
          </a:xfrm>
          <a:prstGeom prst="rect">
            <a:avLst/>
          </a:prstGeom>
          <a:solidFill>
            <a:srgbClr val="96C83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225264" y="120677"/>
            <a:ext cx="63323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cap="small" dirty="0"/>
              <a:t>Overview</a:t>
            </a:r>
            <a:endParaRPr lang="en-US" sz="3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62" y="4774303"/>
            <a:ext cx="1857375" cy="250031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142562" y="947774"/>
          <a:ext cx="6591961" cy="3374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6051" y="2413606"/>
            <a:ext cx="207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60% of Dev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7033" y="1795157"/>
            <a:ext cx="186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25% of GPU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3147" y="2587049"/>
            <a:ext cx="186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75% of GPU Time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00664" y="3126659"/>
            <a:ext cx="207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10% of Dev Time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58768" y="3894220"/>
            <a:ext cx="207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30% of Dev Time</a:t>
            </a:r>
          </a:p>
        </p:txBody>
      </p:sp>
    </p:spTree>
    <p:extLst>
      <p:ext uri="{BB962C8B-B14F-4D97-AF65-F5344CB8AC3E}">
        <p14:creationId xmlns:p14="http://schemas.microsoft.com/office/powerpoint/2010/main" val="244028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0093" y="-12822"/>
            <a:ext cx="7048221" cy="941098"/>
          </a:xfrm>
          <a:prstGeom prst="rect">
            <a:avLst/>
          </a:prstGeom>
          <a:solidFill>
            <a:srgbClr val="96C83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225264" y="127342"/>
            <a:ext cx="63323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cap="small" dirty="0"/>
              <a:t>Software &amp; Hardware</a:t>
            </a:r>
            <a:endParaRPr lang="en-US" sz="33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62" y="4747606"/>
            <a:ext cx="1857375" cy="250031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sz="half" idx="2"/>
          </p:nvPr>
        </p:nvSpPr>
        <p:spPr>
          <a:xfrm>
            <a:off x="225263" y="1174704"/>
            <a:ext cx="2491239" cy="2996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ASAP</a:t>
            </a:r>
          </a:p>
          <a:p>
            <a:pPr marL="0" indent="0">
              <a:buNone/>
            </a:pPr>
            <a:r>
              <a:rPr lang="en-US" dirty="0" err="1"/>
              <a:t>Openslide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TensorFlow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Python / </a:t>
            </a:r>
            <a:r>
              <a:rPr lang="en-US" dirty="0" err="1"/>
              <a:t>Numpy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AWS</a:t>
            </a:r>
          </a:p>
          <a:p>
            <a:pPr marL="0" indent="0">
              <a:buNone/>
            </a:pPr>
            <a:r>
              <a:rPr lang="en-US" dirty="0" err="1"/>
              <a:t>Nvidia</a:t>
            </a:r>
            <a:r>
              <a:rPr lang="en-US" dirty="0"/>
              <a:t> / CUDA</a:t>
            </a:r>
          </a:p>
          <a:p>
            <a:pPr marL="0" indent="0">
              <a:buNone/>
            </a:pPr>
            <a:r>
              <a:rPr lang="en-US" dirty="0"/>
              <a:t>Julia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5" y="1370039"/>
            <a:ext cx="3135187" cy="290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9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62" y="4760954"/>
            <a:ext cx="1857375" cy="250031"/>
          </a:xfrm>
          <a:prstGeom prst="rect">
            <a:avLst/>
          </a:prstGeom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2162522" y="3524111"/>
            <a:ext cx="2491239" cy="5272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57168" indent="-257168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342892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dirty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7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0093" y="-19487"/>
            <a:ext cx="7048221" cy="941098"/>
          </a:xfrm>
          <a:prstGeom prst="rect">
            <a:avLst/>
          </a:prstGeom>
          <a:solidFill>
            <a:srgbClr val="96C83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225264" y="120677"/>
            <a:ext cx="63323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cap="small" dirty="0"/>
              <a:t>Overview</a:t>
            </a:r>
            <a:endParaRPr lang="en-US" sz="3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62" y="4774303"/>
            <a:ext cx="1857375" cy="250031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0347009"/>
              </p:ext>
            </p:extLst>
          </p:nvPr>
        </p:nvGraphicFramePr>
        <p:xfrm>
          <a:off x="142562" y="947774"/>
          <a:ext cx="6591961" cy="3374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1678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0093" y="-19493"/>
            <a:ext cx="7048221" cy="941098"/>
          </a:xfrm>
          <a:prstGeom prst="rect">
            <a:avLst/>
          </a:prstGeom>
          <a:solidFill>
            <a:srgbClr val="96C83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225264" y="120671"/>
            <a:ext cx="63323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cap="small" dirty="0"/>
              <a:t>Preprocessing - Annotation</a:t>
            </a:r>
            <a:endParaRPr lang="en-US" sz="33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17" y="4780978"/>
            <a:ext cx="1857375" cy="250031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sz="half" idx="2"/>
          </p:nvPr>
        </p:nvSpPr>
        <p:spPr>
          <a:xfrm>
            <a:off x="160917" y="1174704"/>
            <a:ext cx="2769168" cy="32223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t1/t2</a:t>
            </a:r>
            <a:r>
              <a:rPr lang="en-US" sz="2400" dirty="0"/>
              <a:t>: Tumor Slides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t3</a:t>
            </a:r>
            <a:r>
              <a:rPr lang="en-US" sz="2400" dirty="0"/>
              <a:t>: Non Tumor Slides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t4</a:t>
            </a:r>
            <a:r>
              <a:rPr lang="en-US" sz="2400" dirty="0"/>
              <a:t>: Validation Patch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330" y="1388284"/>
            <a:ext cx="1867616" cy="3296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028" y="3101673"/>
            <a:ext cx="1495425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4401" y="1403226"/>
            <a:ext cx="1695156" cy="144806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2476100">
            <a:off x="4908427" y="3354558"/>
            <a:ext cx="618333" cy="2269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0531090">
            <a:off x="4466242" y="4400251"/>
            <a:ext cx="618333" cy="2269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3607118">
            <a:off x="5954096" y="3418710"/>
            <a:ext cx="618333" cy="2269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5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0093" y="-19493"/>
            <a:ext cx="7048221" cy="941098"/>
          </a:xfrm>
          <a:prstGeom prst="rect">
            <a:avLst/>
          </a:prstGeom>
          <a:solidFill>
            <a:srgbClr val="96C83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225264" y="120671"/>
            <a:ext cx="63323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cap="small" dirty="0"/>
              <a:t>Preprocessing - Annotation</a:t>
            </a:r>
            <a:endParaRPr lang="en-US" sz="33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17" y="4780978"/>
            <a:ext cx="1857375" cy="250031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sz="half" idx="2"/>
          </p:nvPr>
        </p:nvSpPr>
        <p:spPr>
          <a:xfrm>
            <a:off x="225263" y="1174704"/>
            <a:ext cx="4513598" cy="3222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/>
              <a:t>256x256 </a:t>
            </a:r>
            <a:r>
              <a:rPr lang="en-US" sz="2300" b="1" dirty="0"/>
              <a:t>Non-overlapping</a:t>
            </a:r>
            <a:r>
              <a:rPr lang="en-US" sz="2300" dirty="0"/>
              <a:t> patches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Label assigned at </a:t>
            </a:r>
            <a:r>
              <a:rPr lang="en-US" sz="2300" b="1" dirty="0"/>
              <a:t>50%</a:t>
            </a:r>
            <a:r>
              <a:rPr lang="en-US" sz="2300" dirty="0"/>
              <a:t> overlap 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b="1" dirty="0"/>
              <a:t>250,000</a:t>
            </a:r>
            <a:r>
              <a:rPr lang="en-US" sz="2300" dirty="0"/>
              <a:t> patches / </a:t>
            </a:r>
            <a:r>
              <a:rPr lang="en-US" sz="2300" b="1" dirty="0"/>
              <a:t>15%</a:t>
            </a:r>
            <a:r>
              <a:rPr lang="en-US" sz="2300" dirty="0"/>
              <a:t> positive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b="1" dirty="0"/>
              <a:t>80/20 </a:t>
            </a:r>
            <a:r>
              <a:rPr lang="en-US" sz="2300" dirty="0"/>
              <a:t>train / </a:t>
            </a:r>
            <a:r>
              <a:rPr lang="en-US" sz="2300" dirty="0" err="1"/>
              <a:t>xval</a:t>
            </a:r>
            <a:r>
              <a:rPr lang="en-US" sz="2300" dirty="0"/>
              <a:t> split (full slide)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704" y="1008373"/>
            <a:ext cx="1690058" cy="39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8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0093" y="-12813"/>
            <a:ext cx="7048221" cy="941098"/>
          </a:xfrm>
          <a:prstGeom prst="rect">
            <a:avLst/>
          </a:prstGeom>
          <a:solidFill>
            <a:srgbClr val="96C83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225264" y="127351"/>
            <a:ext cx="63323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cap="small" dirty="0"/>
              <a:t>Network Architecture &amp; Training</a:t>
            </a:r>
            <a:endParaRPr lang="en-US" sz="33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62" y="4694203"/>
            <a:ext cx="1857375" cy="250031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sz="half" idx="2"/>
          </p:nvPr>
        </p:nvSpPr>
        <p:spPr>
          <a:xfrm>
            <a:off x="225263" y="1054572"/>
            <a:ext cx="6332387" cy="32223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6 conv</a:t>
            </a:r>
            <a:r>
              <a:rPr lang="en-US" sz="2400" dirty="0"/>
              <a:t> layers, </a:t>
            </a:r>
            <a:r>
              <a:rPr lang="en-US" sz="2400" b="1" dirty="0"/>
              <a:t>2 fully</a:t>
            </a:r>
            <a:r>
              <a:rPr lang="en-US" sz="2400" dirty="0"/>
              <a:t> connected layers, </a:t>
            </a:r>
            <a:r>
              <a:rPr lang="en-US" sz="2400" b="1" dirty="0"/>
              <a:t>256x256x3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Gradient descent, </a:t>
            </a:r>
            <a:r>
              <a:rPr lang="en-US" sz="2400" b="1" dirty="0"/>
              <a:t>50 images</a:t>
            </a:r>
            <a:r>
              <a:rPr lang="en-US" sz="2400" dirty="0"/>
              <a:t> per batch</a:t>
            </a:r>
          </a:p>
          <a:p>
            <a:pPr marL="0" indent="0">
              <a:buNone/>
            </a:pPr>
            <a:r>
              <a:rPr lang="en-US" sz="2400" dirty="0"/>
              <a:t>Each image presented approx. </a:t>
            </a:r>
            <a:r>
              <a:rPr lang="en-US" sz="2400" b="1" dirty="0"/>
              <a:t>10 times</a:t>
            </a:r>
          </a:p>
          <a:p>
            <a:pPr marL="0" indent="0">
              <a:buNone/>
            </a:pPr>
            <a:r>
              <a:rPr lang="en-US" sz="2400" dirty="0"/>
              <a:t>Random </a:t>
            </a:r>
            <a:r>
              <a:rPr lang="en-US" sz="2400" b="1" dirty="0"/>
              <a:t>flip</a:t>
            </a:r>
            <a:r>
              <a:rPr lang="en-US" sz="2400" dirty="0"/>
              <a:t> and </a:t>
            </a:r>
            <a:r>
              <a:rPr lang="en-US" sz="2400" b="1" dirty="0"/>
              <a:t>rotation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No</a:t>
            </a:r>
            <a:r>
              <a:rPr lang="en-US" sz="2400" dirty="0"/>
              <a:t> dropout (no time) </a:t>
            </a:r>
          </a:p>
          <a:p>
            <a:pPr marL="0" indent="0">
              <a:buNone/>
            </a:pPr>
            <a:r>
              <a:rPr lang="en-US" sz="2400" b="1" dirty="0"/>
              <a:t>No</a:t>
            </a:r>
            <a:r>
              <a:rPr lang="en-US" sz="2400" dirty="0"/>
              <a:t> hyper-parameter tuning (no time) 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731020" y="2783245"/>
            <a:ext cx="242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AlexNet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417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0093" y="-12819"/>
            <a:ext cx="7048221" cy="941098"/>
          </a:xfrm>
          <a:prstGeom prst="rect">
            <a:avLst/>
          </a:prstGeom>
          <a:solidFill>
            <a:srgbClr val="96C83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225264" y="127345"/>
            <a:ext cx="63323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cap="small" dirty="0"/>
              <a:t>Test Slide Scoring</a:t>
            </a:r>
            <a:endParaRPr lang="en-US" sz="33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62" y="4780978"/>
            <a:ext cx="1857375" cy="250031"/>
          </a:xfrm>
          <a:prstGeom prst="rect">
            <a:avLst/>
          </a:prstGeom>
        </p:spPr>
      </p:pic>
      <p:sp>
        <p:nvSpPr>
          <p:cNvPr id="13" name="Content Placeholder 1"/>
          <p:cNvSpPr>
            <a:spLocks noGrp="1"/>
          </p:cNvSpPr>
          <p:nvPr>
            <p:ph sz="half" idx="2"/>
          </p:nvPr>
        </p:nvSpPr>
        <p:spPr>
          <a:xfrm>
            <a:off x="225263" y="1174704"/>
            <a:ext cx="3652594" cy="29968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Each slide scored </a:t>
            </a:r>
            <a:r>
              <a:rPr lang="en-US" sz="2400" b="1" dirty="0"/>
              <a:t>twice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256x256 patches, 128 offset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Patch </a:t>
            </a:r>
            <a:r>
              <a:rPr lang="en-US" sz="2400" b="1" dirty="0"/>
              <a:t>ignored</a:t>
            </a:r>
            <a:r>
              <a:rPr lang="en-US" sz="2400" dirty="0"/>
              <a:t> if 90% of pixels are same color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No</a:t>
            </a:r>
            <a:r>
              <a:rPr lang="en-US" sz="2400" dirty="0"/>
              <a:t> augmentation at test time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529" y="1001168"/>
            <a:ext cx="1193481" cy="3927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326" y="1152230"/>
            <a:ext cx="1619139" cy="362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3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5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0093" y="-6148"/>
            <a:ext cx="7048221" cy="941098"/>
          </a:xfrm>
          <a:prstGeom prst="rect">
            <a:avLst/>
          </a:prstGeom>
          <a:solidFill>
            <a:srgbClr val="96C83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225264" y="134016"/>
            <a:ext cx="63323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cap="small" dirty="0"/>
              <a:t>Whole Slide Estimate</a:t>
            </a:r>
            <a:endParaRPr lang="en-US" sz="33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62" y="4714228"/>
            <a:ext cx="1857375" cy="250031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sz="half" idx="2"/>
          </p:nvPr>
        </p:nvSpPr>
        <p:spPr>
          <a:xfrm>
            <a:off x="225263" y="1174704"/>
            <a:ext cx="3809652" cy="33387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Segment scored slide into </a:t>
            </a:r>
            <a:r>
              <a:rPr lang="en-US" b="1" dirty="0"/>
              <a:t>12</a:t>
            </a:r>
            <a:r>
              <a:rPr lang="en-US" dirty="0"/>
              <a:t> chunks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Positive</a:t>
            </a:r>
            <a:r>
              <a:rPr lang="en-US" dirty="0"/>
              <a:t> label if chunk overlaps with mask, otherwise </a:t>
            </a:r>
            <a:r>
              <a:rPr lang="en-US" b="1" dirty="0"/>
              <a:t>negative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Compute </a:t>
            </a:r>
            <a:r>
              <a:rPr lang="en-US" b="1" dirty="0"/>
              <a:t>features</a:t>
            </a:r>
            <a:r>
              <a:rPr lang="en-US" dirty="0"/>
              <a:t> over each chunk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4,800</a:t>
            </a:r>
            <a:r>
              <a:rPr lang="en-US" dirty="0"/>
              <a:t> image chunks for training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Random Forest</a:t>
            </a:r>
            <a:r>
              <a:rPr lang="en-US" dirty="0"/>
              <a:t>, 10 model ensemble, </a:t>
            </a:r>
            <a:r>
              <a:rPr lang="en-US" b="1" dirty="0"/>
              <a:t>max</a:t>
            </a:r>
            <a:r>
              <a:rPr lang="en-US" dirty="0"/>
              <a:t> of chunks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915" y="1123303"/>
            <a:ext cx="26860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1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0093" y="-6148"/>
            <a:ext cx="7048221" cy="941098"/>
          </a:xfrm>
          <a:prstGeom prst="rect">
            <a:avLst/>
          </a:prstGeom>
          <a:solidFill>
            <a:srgbClr val="96C83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225264" y="134016"/>
            <a:ext cx="63323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cap="small" dirty="0"/>
              <a:t>Localization Estimate</a:t>
            </a:r>
            <a:endParaRPr lang="en-US" sz="33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62" y="4714228"/>
            <a:ext cx="1857375" cy="250031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sz="half" idx="2"/>
          </p:nvPr>
        </p:nvSpPr>
        <p:spPr>
          <a:xfrm>
            <a:off x="225263" y="1174704"/>
            <a:ext cx="3843024" cy="32504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GrabCut</a:t>
            </a:r>
            <a:r>
              <a:rPr lang="en-US" dirty="0"/>
              <a:t> &amp; Watershed </a:t>
            </a:r>
            <a:r>
              <a:rPr lang="en-US" b="1" dirty="0"/>
              <a:t>clustering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Local max pixel</a:t>
            </a:r>
            <a:r>
              <a:rPr lang="en-US" dirty="0"/>
              <a:t> for each cluster used as candidate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37,000</a:t>
            </a:r>
            <a:r>
              <a:rPr lang="en-US" dirty="0"/>
              <a:t> training 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Random Forest</a:t>
            </a:r>
            <a:r>
              <a:rPr lang="en-US" dirty="0"/>
              <a:t>, 10 model ensemble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287" y="1311043"/>
            <a:ext cx="26860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70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15663</TotalTime>
  <Words>245</Words>
  <Application>Microsoft Office PowerPoint</Application>
  <PresentationFormat>Custom</PresentationFormat>
  <Paragraphs>90</Paragraphs>
  <Slides>13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CAMELYON16 Challenge  Matt Berseth, NLP Logix Jacksonville FL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Furman</dc:creator>
  <cp:lastModifiedBy>matt</cp:lastModifiedBy>
  <cp:revision>450</cp:revision>
  <dcterms:created xsi:type="dcterms:W3CDTF">2015-03-06T15:23:25Z</dcterms:created>
  <dcterms:modified xsi:type="dcterms:W3CDTF">2016-04-13T05:50:28Z</dcterms:modified>
</cp:coreProperties>
</file>